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1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</p:sldIdLst>
  <p:sldSz cx="30275213" cy="42803763"/>
  <p:notesSz cx="29459238" cy="41989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C61F4D4C-575D-477D-85DE-F14096E4B24D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ldImg"/>
          </p:nvPr>
        </p:nvSpPr>
        <p:spPr>
          <a:xfrm>
            <a:off x="3862440" y="6148440"/>
            <a:ext cx="21732480" cy="30725640"/>
          </a:xfrm>
          <a:prstGeom prst="rect">
            <a:avLst/>
          </a:prstGeom>
          <a:ln w="0">
            <a:noFill/>
          </a:ln>
        </p:spPr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2953440" y="38931480"/>
            <a:ext cx="23550120" cy="36881640"/>
          </a:xfrm>
          <a:prstGeom prst="rect">
            <a:avLst/>
          </a:prstGeom>
          <a:noFill/>
          <a:ln w="0">
            <a:noFill/>
          </a:ln>
        </p:spPr>
        <p:txBody>
          <a:bodyPr lIns="142560" rIns="142560" tIns="71280" bIns="7128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sldNum" idx="4"/>
          </p:nvPr>
        </p:nvSpPr>
        <p:spPr>
          <a:xfrm>
            <a:off x="16691760" y="77825520"/>
            <a:ext cx="12758040" cy="4123080"/>
          </a:xfrm>
          <a:prstGeom prst="rect">
            <a:avLst/>
          </a:prstGeom>
          <a:noFill/>
          <a:ln w="0">
            <a:noFill/>
          </a:ln>
        </p:spPr>
        <p:txBody>
          <a:bodyPr lIns="142560" rIns="142560" tIns="71280" bIns="7128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2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3B565A3-E548-4771-AB0B-7A9D6BDF021E}" type="slidenum">
              <a:rPr b="0" lang="de-DE" sz="2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21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4080" cy="713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1514520" y="9987120"/>
            <a:ext cx="37368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7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1514520" y="10168200"/>
            <a:ext cx="37368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7000"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4080" cy="713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1514520" y="9987120"/>
            <a:ext cx="18216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1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1706040" y="9987120"/>
            <a:ext cx="18216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1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1514520" y="10168200"/>
            <a:ext cx="18216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1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1706040" y="10168200"/>
            <a:ext cx="18216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1000"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4080" cy="713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1514520" y="9987120"/>
            <a:ext cx="12024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1641240" y="9987120"/>
            <a:ext cx="12024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1767960" y="9987120"/>
            <a:ext cx="12024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1514520" y="10168200"/>
            <a:ext cx="12024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1641240" y="10168200"/>
            <a:ext cx="12024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1767960" y="10168200"/>
            <a:ext cx="12024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"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4080" cy="713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1514520" y="7653240"/>
            <a:ext cx="373680" cy="501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4080" cy="713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1514520" y="9987120"/>
            <a:ext cx="373680" cy="3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3000"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4080" cy="713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1514520" y="9987120"/>
            <a:ext cx="182160" cy="3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5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1706040" y="9987120"/>
            <a:ext cx="182160" cy="3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5000"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4080" cy="713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1514520" y="1714680"/>
            <a:ext cx="27244080" cy="3306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4080" cy="713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1514520" y="9987120"/>
            <a:ext cx="18216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1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1706040" y="9987120"/>
            <a:ext cx="182160" cy="3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5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1514520" y="10168200"/>
            <a:ext cx="18216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1000"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4080" cy="713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1514520" y="9987120"/>
            <a:ext cx="182160" cy="3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5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1706040" y="9987120"/>
            <a:ext cx="18216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1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1706040" y="10168200"/>
            <a:ext cx="18216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1000"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4080" cy="713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1514520" y="9987120"/>
            <a:ext cx="18216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1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1706040" y="9987120"/>
            <a:ext cx="18216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1000"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1514520" y="10168200"/>
            <a:ext cx="373680" cy="16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17000"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1" descr=""/>
          <p:cNvPicPr/>
          <p:nvPr/>
        </p:nvPicPr>
        <p:blipFill>
          <a:blip r:embed="rId2"/>
          <a:srcRect l="87092" t="0" r="0" b="0"/>
          <a:stretch/>
        </p:blipFill>
        <p:spPr>
          <a:xfrm>
            <a:off x="25126200" y="37692360"/>
            <a:ext cx="3450960" cy="3477600"/>
          </a:xfrm>
          <a:prstGeom prst="rect">
            <a:avLst/>
          </a:prstGeom>
          <a:ln w="0">
            <a:noFill/>
          </a:ln>
        </p:spPr>
      </p:pic>
      <p:sp>
        <p:nvSpPr>
          <p:cNvPr id="1" name="Google Shape;11;p1"/>
          <p:cNvSpPr/>
          <p:nvPr/>
        </p:nvSpPr>
        <p:spPr>
          <a:xfrm>
            <a:off x="1623240" y="40088160"/>
            <a:ext cx="10519560" cy="139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34000"/>
              </a:lnSpc>
              <a:buNone/>
              <a:tabLst>
                <a:tab algn="l" pos="0"/>
              </a:tabLst>
            </a:pPr>
            <a:r>
              <a:rPr b="1" lang="de-DE" sz="3200" spc="-1" strike="noStrike">
                <a:solidFill>
                  <a:srgbClr val="000000"/>
                </a:solidFill>
                <a:latin typeface="Arial"/>
                <a:ea typeface="Arial"/>
              </a:rPr>
              <a:t>Deutsches Elektronen-Synchrotron DESY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34000"/>
              </a:lnSpc>
              <a:buNone/>
              <a:tabLst>
                <a:tab algn="l" pos="0"/>
              </a:tabLst>
            </a:pPr>
            <a:r>
              <a:rPr b="1" lang="de-DE" sz="3200" spc="-1" strike="noStrike">
                <a:solidFill>
                  <a:srgbClr val="000000"/>
                </a:solidFill>
                <a:latin typeface="Arial"/>
                <a:ea typeface="Arial"/>
              </a:rPr>
              <a:t>Ein Forschungszentrum der Helmholtz-Gemeinschaft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4080" cy="713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514520" y="9987120"/>
            <a:ext cx="373680" cy="3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1907640" y="9987120"/>
            <a:ext cx="373680" cy="3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body"/>
          </p:nvPr>
        </p:nvSpPr>
        <p:spPr>
          <a:xfrm>
            <a:off x="1514520" y="10366560"/>
            <a:ext cx="373680" cy="3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1907640" y="10366560"/>
            <a:ext cx="373680" cy="3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Relationship Id="rId11" Type="http://schemas.openxmlformats.org/officeDocument/2006/relationships/image" Target="../media/image12.png"/><Relationship Id="rId12" Type="http://schemas.openxmlformats.org/officeDocument/2006/relationships/image" Target="../media/image13.png"/><Relationship Id="rId13" Type="http://schemas.openxmlformats.org/officeDocument/2006/relationships/image" Target="../media/image14.png"/><Relationship Id="rId14" Type="http://schemas.openxmlformats.org/officeDocument/2006/relationships/image" Target="../media/image15.png"/><Relationship Id="rId15" Type="http://schemas.openxmlformats.org/officeDocument/2006/relationships/image" Target="../media/image16.png"/><Relationship Id="rId16" Type="http://schemas.openxmlformats.org/officeDocument/2006/relationships/image" Target="../media/image17.png"/><Relationship Id="rId17" Type="http://schemas.openxmlformats.org/officeDocument/2006/relationships/image" Target="../media/image18.png"/><Relationship Id="rId18" Type="http://schemas.openxmlformats.org/officeDocument/2006/relationships/image" Target="../media/image19.png"/><Relationship Id="rId19" Type="http://schemas.openxmlformats.org/officeDocument/2006/relationships/image" Target="../media/image20.png"/><Relationship Id="rId20" Type="http://schemas.openxmlformats.org/officeDocument/2006/relationships/slideLayout" Target="../slideLayouts/slideLayout11.xml"/><Relationship Id="rId21" Type="http://schemas.openxmlformats.org/officeDocument/2006/relationships/notesSlide" Target="../notesSlides/notesSlide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55;p14"/>
          <p:cNvSpPr/>
          <p:nvPr/>
        </p:nvSpPr>
        <p:spPr>
          <a:xfrm>
            <a:off x="1756800" y="15999840"/>
            <a:ext cx="26817120" cy="10288440"/>
          </a:xfrm>
          <a:prstGeom prst="rect">
            <a:avLst/>
          </a:prstGeom>
          <a:solidFill>
            <a:srgbClr val="f2f2f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Google Shape;56;p14"/>
          <p:cNvSpPr/>
          <p:nvPr/>
        </p:nvSpPr>
        <p:spPr>
          <a:xfrm>
            <a:off x="1740600" y="1425600"/>
            <a:ext cx="27706320" cy="350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11500" spc="-1" strike="noStrike">
                <a:solidFill>
                  <a:srgbClr val="009fdf"/>
                </a:solidFill>
                <a:latin typeface="Arial"/>
                <a:ea typeface="Arial"/>
              </a:rPr>
              <a:t>A Data-Driven Beam Trajectory Monitoring at the European XFEL</a:t>
            </a:r>
            <a:endParaRPr b="0" lang="en-US" sz="11500" spc="-1" strike="noStrike">
              <a:latin typeface="Arial"/>
            </a:endParaRPr>
          </a:p>
        </p:txBody>
      </p:sp>
      <p:sp>
        <p:nvSpPr>
          <p:cNvPr id="51" name="Google Shape;57;p14"/>
          <p:cNvSpPr/>
          <p:nvPr/>
        </p:nvSpPr>
        <p:spPr>
          <a:xfrm>
            <a:off x="1747080" y="5106600"/>
            <a:ext cx="25849440" cy="12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5400" spc="-1" strike="noStrike">
                <a:solidFill>
                  <a:srgbClr val="f18f1f"/>
                </a:solidFill>
                <a:latin typeface="Arial"/>
                <a:ea typeface="Arial"/>
              </a:rPr>
              <a:t>Antonin Sulc, Raimund Kammering, Tim Wilksen </a:t>
            </a:r>
            <a:endParaRPr b="0" lang="en-US" sz="5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5400" spc="-1" strike="noStrike">
                <a:solidFill>
                  <a:srgbClr val="f18f1f"/>
                </a:solidFill>
                <a:latin typeface="Arial"/>
                <a:ea typeface="Arial"/>
              </a:rPr>
              <a:t>DESY, Hamburg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52" name="Google Shape;60;p14"/>
          <p:cNvSpPr/>
          <p:nvPr/>
        </p:nvSpPr>
        <p:spPr>
          <a:xfrm>
            <a:off x="1720800" y="6926760"/>
            <a:ext cx="9407520" cy="8832960"/>
          </a:xfrm>
          <a:prstGeom prst="rect">
            <a:avLst/>
          </a:prstGeom>
          <a:solidFill>
            <a:srgbClr val="009fdf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Google Shape;61;p14"/>
          <p:cNvSpPr/>
          <p:nvPr/>
        </p:nvSpPr>
        <p:spPr>
          <a:xfrm>
            <a:off x="12052800" y="10989360"/>
            <a:ext cx="3353040" cy="60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4000" spc="-1" strike="noStrike">
                <a:solidFill>
                  <a:srgbClr val="009fdf"/>
                </a:solidFill>
                <a:latin typeface="Arial"/>
                <a:ea typeface="Arial"/>
              </a:rPr>
              <a:t>Inputs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4" name="Google Shape;64;p14"/>
          <p:cNvSpPr/>
          <p:nvPr/>
        </p:nvSpPr>
        <p:spPr>
          <a:xfrm>
            <a:off x="2286000" y="7921080"/>
            <a:ext cx="8341200" cy="641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>
              <a:lnSpc>
                <a:spcPct val="120000"/>
              </a:lnSpc>
              <a:buNone/>
              <a:tabLst>
                <a:tab algn="l" pos="0"/>
              </a:tabLst>
            </a:pPr>
            <a:r>
              <a:rPr b="1" lang="de-DE" sz="2700" spc="-1" strike="noStrike">
                <a:solidFill>
                  <a:srgbClr val="000000"/>
                </a:solidFill>
                <a:latin typeface="Arial"/>
                <a:ea typeface="Arial"/>
              </a:rPr>
              <a:t>Interpretation of data from beam position monitors is a crucial part of the reliable operation of European XFEL. The interpretation of beam positions is often handled by a physical model, which can be prone to modeling errors or can lead to the high complexity of the computational model. </a:t>
            </a:r>
            <a:endParaRPr b="0" lang="en-US" sz="2700" spc="-1" strike="noStrike">
              <a:latin typeface="Arial"/>
            </a:endParaRPr>
          </a:p>
          <a:p>
            <a:pPr algn="just">
              <a:lnSpc>
                <a:spcPct val="120000"/>
              </a:lnSpc>
              <a:buNone/>
              <a:tabLst>
                <a:tab algn="l" pos="0"/>
              </a:tabLst>
            </a:pPr>
            <a:endParaRPr b="0" lang="en-US" sz="2700" spc="-1" strike="noStrike">
              <a:latin typeface="Arial"/>
            </a:endParaRPr>
          </a:p>
          <a:p>
            <a:pPr algn="just">
              <a:lnSpc>
                <a:spcPct val="120000"/>
              </a:lnSpc>
              <a:buNone/>
              <a:tabLst>
                <a:tab algn="l" pos="0"/>
              </a:tabLst>
            </a:pPr>
            <a:r>
              <a:rPr b="1" lang="de-DE" sz="2700" spc="-1" strike="noStrike">
                <a:solidFill>
                  <a:srgbClr val="000000"/>
                </a:solidFill>
                <a:latin typeface="Arial"/>
                <a:ea typeface="Arial"/>
              </a:rPr>
              <a:t>We show two data-driven approaches that provide insights into the operation of the SASE beamlines at European XFEL. We handle the analysis as a data-driven problem, separate it from physical peculiarities and experiment with available data based only on our empirical evidence and the data.</a:t>
            </a:r>
            <a:endParaRPr b="0" lang="en-US" sz="2700" spc="-1" strike="noStrike">
              <a:latin typeface="Arial"/>
            </a:endParaRPr>
          </a:p>
        </p:txBody>
      </p:sp>
      <p:sp>
        <p:nvSpPr>
          <p:cNvPr id="55" name="Google Shape;65;p14"/>
          <p:cNvSpPr/>
          <p:nvPr/>
        </p:nvSpPr>
        <p:spPr>
          <a:xfrm>
            <a:off x="2235960" y="7213320"/>
            <a:ext cx="13835880" cy="60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4000" spc="-1" strike="noStrike">
                <a:solidFill>
                  <a:srgbClr val="009fdf"/>
                </a:solidFill>
                <a:latin typeface="Arial"/>
                <a:ea typeface="Arial"/>
              </a:rPr>
              <a:t>Abstract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6" name="Google Shape;66;p14"/>
          <p:cNvSpPr/>
          <p:nvPr/>
        </p:nvSpPr>
        <p:spPr>
          <a:xfrm>
            <a:off x="2223360" y="19605240"/>
            <a:ext cx="12177360" cy="263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The beam optics in the undulator lines are controlled by the use of a so-called FODO lattice. 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These alternating magnetic fields can introduce a periodic variation of the trajectory named betatron oscillation [1]. 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We can observe a specific periodic pattern of the electron bunches passing through the FODO lattice.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7" name="Google Shape;67;p14"/>
          <p:cNvSpPr/>
          <p:nvPr/>
        </p:nvSpPr>
        <p:spPr>
          <a:xfrm>
            <a:off x="2223360" y="16206480"/>
            <a:ext cx="17094600" cy="60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4000" spc="-1" strike="noStrike">
                <a:solidFill>
                  <a:srgbClr val="009fdf"/>
                </a:solidFill>
                <a:latin typeface="Arial"/>
                <a:ea typeface="Arial"/>
              </a:rPr>
              <a:t>Method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8" name="Google Shape;68;p14"/>
          <p:cNvSpPr/>
          <p:nvPr/>
        </p:nvSpPr>
        <p:spPr>
          <a:xfrm>
            <a:off x="1731960" y="26681400"/>
            <a:ext cx="13835880" cy="60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4000" spc="-1" strike="noStrike">
                <a:solidFill>
                  <a:srgbClr val="009fdf"/>
                </a:solidFill>
                <a:latin typeface="Arial"/>
                <a:ea typeface="Arial"/>
              </a:rPr>
              <a:t>Results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9" name="Google Shape;70;p14"/>
          <p:cNvSpPr/>
          <p:nvPr/>
        </p:nvSpPr>
        <p:spPr>
          <a:xfrm>
            <a:off x="20116800" y="27637920"/>
            <a:ext cx="8427240" cy="8479800"/>
          </a:xfrm>
          <a:prstGeom prst="rect">
            <a:avLst/>
          </a:prstGeom>
          <a:solidFill>
            <a:srgbClr val="009fdf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Google Shape;71;p14"/>
          <p:cNvSpPr/>
          <p:nvPr/>
        </p:nvSpPr>
        <p:spPr>
          <a:xfrm>
            <a:off x="20405160" y="28133280"/>
            <a:ext cx="7925040" cy="704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4000" spc="-1" strike="noStrike">
                <a:solidFill>
                  <a:srgbClr val="009fdf"/>
                </a:solidFill>
                <a:latin typeface="Arial"/>
                <a:ea typeface="Arial"/>
              </a:rPr>
              <a:t>Conclusion</a:t>
            </a:r>
            <a:endParaRPr b="0" lang="en-US" sz="40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Two approaches for the analysis of beam dynamics at EuXFEL: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Empirical approach </a:t>
            </a:r>
            <a:r>
              <a:rPr b="0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based on our evidence about the beta-function which provides a direct interpretable indication of the beam position data by fitting a sine function.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A </a:t>
            </a:r>
            <a:r>
              <a:rPr b="1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purely data-driven approach </a:t>
            </a:r>
            <a:r>
              <a:rPr b="0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that allows more complex inputs of the </a:t>
            </a:r>
            <a:r>
              <a:rPr b="1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inter-bunching</a:t>
            </a:r>
            <a:r>
              <a:rPr b="0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 relations.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The presented approach reveals that we </a:t>
            </a:r>
            <a:r>
              <a:rPr b="1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are already able to identify some issues taking place where beam trajectories.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Experiments show that </a:t>
            </a:r>
            <a:r>
              <a:rPr b="1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both approaches are similarly efficient </a:t>
            </a:r>
            <a:r>
              <a:rPr b="0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with revealing problems on beam trajectory. 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There is </a:t>
            </a:r>
            <a:r>
              <a:rPr b="1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a limited ability to correlate an issue with its effects on the position of the beam</a:t>
            </a:r>
            <a:r>
              <a:rPr b="0" lang="de-DE" sz="2400" spc="-1" strike="noStrike">
                <a:solidFill>
                  <a:srgbClr val="000000"/>
                </a:solidFill>
                <a:latin typeface="Arial"/>
                <a:ea typeface="Arial"/>
              </a:rPr>
              <a:t>.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61" name="Google Shape;77;p14" descr=""/>
          <p:cNvPicPr/>
          <p:nvPr/>
        </p:nvPicPr>
        <p:blipFill>
          <a:blip r:embed="rId1"/>
          <a:stretch/>
        </p:blipFill>
        <p:spPr>
          <a:xfrm>
            <a:off x="1752120" y="38913480"/>
            <a:ext cx="6122520" cy="807480"/>
          </a:xfrm>
          <a:prstGeom prst="rect">
            <a:avLst/>
          </a:prstGeom>
          <a:ln w="0">
            <a:noFill/>
          </a:ln>
        </p:spPr>
      </p:pic>
      <p:pic>
        <p:nvPicPr>
          <p:cNvPr id="62" name="Google Shape;78;p14" descr=""/>
          <p:cNvPicPr/>
          <p:nvPr/>
        </p:nvPicPr>
        <p:blipFill>
          <a:blip r:embed="rId2"/>
          <a:stretch/>
        </p:blipFill>
        <p:spPr>
          <a:xfrm>
            <a:off x="16589520" y="36682200"/>
            <a:ext cx="6346800" cy="2056320"/>
          </a:xfrm>
          <a:prstGeom prst="rect">
            <a:avLst/>
          </a:prstGeom>
          <a:ln w="0">
            <a:noFill/>
          </a:ln>
        </p:spPr>
      </p:pic>
      <p:pic>
        <p:nvPicPr>
          <p:cNvPr id="63" name="Google Shape;79;p14" descr=""/>
          <p:cNvPicPr/>
          <p:nvPr/>
        </p:nvPicPr>
        <p:blipFill>
          <a:blip r:embed="rId3"/>
          <a:stretch/>
        </p:blipFill>
        <p:spPr>
          <a:xfrm>
            <a:off x="10283760" y="36804600"/>
            <a:ext cx="4802760" cy="3538080"/>
          </a:xfrm>
          <a:prstGeom prst="rect">
            <a:avLst/>
          </a:prstGeom>
          <a:ln w="0">
            <a:noFill/>
          </a:ln>
        </p:spPr>
      </p:pic>
      <p:pic>
        <p:nvPicPr>
          <p:cNvPr id="64" name="" descr=""/>
          <p:cNvPicPr/>
          <p:nvPr/>
        </p:nvPicPr>
        <p:blipFill>
          <a:blip r:embed="rId4"/>
          <a:stretch/>
        </p:blipFill>
        <p:spPr>
          <a:xfrm>
            <a:off x="12389400" y="11961000"/>
            <a:ext cx="7401240" cy="3726720"/>
          </a:xfrm>
          <a:prstGeom prst="rect">
            <a:avLst/>
          </a:prstGeom>
          <a:ln w="0">
            <a:noFill/>
          </a:ln>
        </p:spPr>
      </p:pic>
      <p:pic>
        <p:nvPicPr>
          <p:cNvPr id="65" name="" descr=""/>
          <p:cNvPicPr/>
          <p:nvPr/>
        </p:nvPicPr>
        <p:blipFill>
          <a:blip r:embed="rId5"/>
          <a:stretch/>
        </p:blipFill>
        <p:spPr>
          <a:xfrm>
            <a:off x="20584800" y="11922120"/>
            <a:ext cx="7542000" cy="3886200"/>
          </a:xfrm>
          <a:prstGeom prst="rect">
            <a:avLst/>
          </a:prstGeom>
          <a:ln w="0">
            <a:noFill/>
          </a:ln>
        </p:spPr>
      </p:pic>
      <p:pic>
        <p:nvPicPr>
          <p:cNvPr id="66" name="" descr=""/>
          <p:cNvPicPr/>
          <p:nvPr/>
        </p:nvPicPr>
        <p:blipFill>
          <a:blip r:embed="rId6"/>
          <a:stretch/>
        </p:blipFill>
        <p:spPr>
          <a:xfrm>
            <a:off x="2134080" y="17235360"/>
            <a:ext cx="25524720" cy="2164320"/>
          </a:xfrm>
          <a:prstGeom prst="rect">
            <a:avLst/>
          </a:prstGeom>
          <a:ln w="0">
            <a:noFill/>
          </a:ln>
        </p:spPr>
      </p:pic>
      <p:pic>
        <p:nvPicPr>
          <p:cNvPr id="67" name="" descr=""/>
          <p:cNvPicPr/>
          <p:nvPr/>
        </p:nvPicPr>
        <p:blipFill>
          <a:blip r:embed="rId7"/>
          <a:stretch/>
        </p:blipFill>
        <p:spPr>
          <a:xfrm>
            <a:off x="12596400" y="4930200"/>
            <a:ext cx="17232120" cy="5848200"/>
          </a:xfrm>
          <a:prstGeom prst="rect">
            <a:avLst/>
          </a:prstGeom>
          <a:ln w="0">
            <a:noFill/>
          </a:ln>
        </p:spPr>
      </p:pic>
      <p:sp>
        <p:nvSpPr>
          <p:cNvPr id="68" name="Google Shape;67;p 1"/>
          <p:cNvSpPr/>
          <p:nvPr/>
        </p:nvSpPr>
        <p:spPr>
          <a:xfrm>
            <a:off x="2237400" y="22326480"/>
            <a:ext cx="27907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600" spc="-1" strike="noStrike">
                <a:solidFill>
                  <a:srgbClr val="009fdf"/>
                </a:solidFill>
                <a:latin typeface="Arial"/>
                <a:ea typeface="Arial"/>
              </a:rPr>
              <a:t>Empirical Method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69" name="Google Shape;66;p 1"/>
          <p:cNvSpPr/>
          <p:nvPr/>
        </p:nvSpPr>
        <p:spPr>
          <a:xfrm>
            <a:off x="2223360" y="22953960"/>
            <a:ext cx="11948760" cy="219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i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Assumption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: Beta-function must follow a period that reminds a period </a:t>
            </a:r>
            <a:r>
              <a:rPr b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pattern which reminds sine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function.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We define </a:t>
            </a:r>
            <a:r>
              <a:rPr b="0" i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g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 as a sine function parameterized with </a:t>
            </a:r>
            <a:r>
              <a:rPr b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amplitude, period, phase shift and frequency.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Individual beam pos. should mirror their fitted functions g.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8"/>
          <a:stretch/>
        </p:blipFill>
        <p:spPr>
          <a:xfrm>
            <a:off x="2514600" y="25392600"/>
            <a:ext cx="9847800" cy="582120"/>
          </a:xfrm>
          <a:prstGeom prst="rect">
            <a:avLst/>
          </a:prstGeom>
          <a:ln w="0">
            <a:noFill/>
          </a:ln>
        </p:spPr>
      </p:pic>
      <p:sp>
        <p:nvSpPr>
          <p:cNvPr id="71" name="Google Shape;67;p 2"/>
          <p:cNvSpPr/>
          <p:nvPr/>
        </p:nvSpPr>
        <p:spPr>
          <a:xfrm>
            <a:off x="14693400" y="19699560"/>
            <a:ext cx="61585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600" spc="-1" strike="noStrike">
                <a:solidFill>
                  <a:srgbClr val="009fdf"/>
                </a:solidFill>
                <a:latin typeface="Arial"/>
                <a:ea typeface="Arial"/>
              </a:rPr>
              <a:t>Data-Driven Method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9"/>
          <a:stretch/>
        </p:blipFill>
        <p:spPr>
          <a:xfrm>
            <a:off x="18303840" y="23353560"/>
            <a:ext cx="3516480" cy="993960"/>
          </a:xfrm>
          <a:prstGeom prst="rect">
            <a:avLst/>
          </a:prstGeom>
          <a:ln w="0">
            <a:noFill/>
          </a:ln>
        </p:spPr>
      </p:pic>
      <p:sp>
        <p:nvSpPr>
          <p:cNvPr id="73" name="Google Shape;58;p 1"/>
          <p:cNvSpPr/>
          <p:nvPr/>
        </p:nvSpPr>
        <p:spPr>
          <a:xfrm>
            <a:off x="14386320" y="24285240"/>
            <a:ext cx="13959360" cy="87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The model </a:t>
            </a:r>
            <a:r>
              <a:rPr b="0" i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f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 and hypersphere center </a:t>
            </a:r>
            <a:r>
              <a:rPr b="0" i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c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 are gradually trained to transform inputs </a:t>
            </a:r>
            <a:r>
              <a:rPr b="0" i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D̂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 to a lower-dimensional feature space where the common inputs are transformed to be close to </a:t>
            </a:r>
            <a:r>
              <a:rPr b="0" i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c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4" name="Google Shape;58;p 2"/>
          <p:cNvSpPr/>
          <p:nvPr/>
        </p:nvSpPr>
        <p:spPr>
          <a:xfrm>
            <a:off x="14602320" y="20217240"/>
            <a:ext cx="13743000" cy="307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Assumption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: The anomalies are spread over multiple bunch trains.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Working with sequences is particularly important in taking into consideration </a:t>
            </a:r>
            <a:r>
              <a:rPr b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anomalies that are spread over multiple bunch trains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. 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An attention layer [2] can </a:t>
            </a:r>
            <a:r>
              <a:rPr b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access all previous states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in sequences and weight them according to the learned relevance.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The network architecture consists of a </a:t>
            </a:r>
            <a:r>
              <a:rPr b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two-layer transformer with a linear layer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 in the output. </a:t>
            </a:r>
            <a:endParaRPr b="0" lang="en-US" sz="2400" spc="-1" strike="noStrike">
              <a:latin typeface="Arial"/>
            </a:endParaRPr>
          </a:p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Since we </a:t>
            </a:r>
            <a:r>
              <a:rPr b="1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do not have explicit labels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we adopted the One-Class-Loss [3] to train the model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75" name="" descr=""/>
          <p:cNvPicPr/>
          <p:nvPr/>
        </p:nvPicPr>
        <p:blipFill>
          <a:blip r:embed="rId10"/>
          <a:stretch/>
        </p:blipFill>
        <p:spPr>
          <a:xfrm>
            <a:off x="1676520" y="33611760"/>
            <a:ext cx="5216400" cy="2370960"/>
          </a:xfrm>
          <a:prstGeom prst="rect">
            <a:avLst/>
          </a:prstGeom>
          <a:ln w="0">
            <a:noFill/>
          </a:ln>
        </p:spPr>
      </p:pic>
      <p:pic>
        <p:nvPicPr>
          <p:cNvPr id="76" name="" descr=""/>
          <p:cNvPicPr/>
          <p:nvPr/>
        </p:nvPicPr>
        <p:blipFill>
          <a:blip r:embed="rId11"/>
          <a:stretch/>
        </p:blipFill>
        <p:spPr>
          <a:xfrm>
            <a:off x="11876040" y="33746400"/>
            <a:ext cx="4859280" cy="2313720"/>
          </a:xfrm>
          <a:prstGeom prst="rect">
            <a:avLst/>
          </a:prstGeom>
          <a:ln w="0">
            <a:noFill/>
          </a:ln>
        </p:spPr>
      </p:pic>
      <p:pic>
        <p:nvPicPr>
          <p:cNvPr id="77" name="" descr=""/>
          <p:cNvPicPr/>
          <p:nvPr/>
        </p:nvPicPr>
        <p:blipFill>
          <a:blip r:embed="rId12"/>
          <a:stretch/>
        </p:blipFill>
        <p:spPr>
          <a:xfrm>
            <a:off x="17205120" y="33698880"/>
            <a:ext cx="2523600" cy="2352960"/>
          </a:xfrm>
          <a:prstGeom prst="rect">
            <a:avLst/>
          </a:prstGeom>
          <a:ln w="0">
            <a:noFill/>
          </a:ln>
        </p:spPr>
      </p:pic>
      <p:pic>
        <p:nvPicPr>
          <p:cNvPr id="78" name="" descr=""/>
          <p:cNvPicPr/>
          <p:nvPr/>
        </p:nvPicPr>
        <p:blipFill>
          <a:blip r:embed="rId13"/>
          <a:stretch/>
        </p:blipFill>
        <p:spPr>
          <a:xfrm>
            <a:off x="7086600" y="33710400"/>
            <a:ext cx="4312080" cy="2212920"/>
          </a:xfrm>
          <a:prstGeom prst="rect">
            <a:avLst/>
          </a:prstGeom>
          <a:ln w="0">
            <a:noFill/>
          </a:ln>
        </p:spPr>
      </p:pic>
      <p:pic>
        <p:nvPicPr>
          <p:cNvPr id="79" name="" descr=""/>
          <p:cNvPicPr/>
          <p:nvPr/>
        </p:nvPicPr>
        <p:blipFill>
          <a:blip r:embed="rId14"/>
          <a:stretch/>
        </p:blipFill>
        <p:spPr>
          <a:xfrm>
            <a:off x="1708200" y="28290600"/>
            <a:ext cx="5256720" cy="2347920"/>
          </a:xfrm>
          <a:prstGeom prst="rect">
            <a:avLst/>
          </a:prstGeom>
          <a:ln w="0">
            <a:noFill/>
          </a:ln>
        </p:spPr>
      </p:pic>
      <p:pic>
        <p:nvPicPr>
          <p:cNvPr id="80" name="" descr=""/>
          <p:cNvPicPr/>
          <p:nvPr/>
        </p:nvPicPr>
        <p:blipFill>
          <a:blip r:embed="rId15"/>
          <a:stretch/>
        </p:blipFill>
        <p:spPr>
          <a:xfrm>
            <a:off x="7069680" y="28309320"/>
            <a:ext cx="4731840" cy="2390040"/>
          </a:xfrm>
          <a:prstGeom prst="rect">
            <a:avLst/>
          </a:prstGeom>
          <a:ln w="0">
            <a:noFill/>
          </a:ln>
        </p:spPr>
      </p:pic>
      <p:pic>
        <p:nvPicPr>
          <p:cNvPr id="81" name="" descr=""/>
          <p:cNvPicPr/>
          <p:nvPr/>
        </p:nvPicPr>
        <p:blipFill>
          <a:blip r:embed="rId16"/>
          <a:stretch/>
        </p:blipFill>
        <p:spPr>
          <a:xfrm>
            <a:off x="11899800" y="28334160"/>
            <a:ext cx="5170680" cy="2516760"/>
          </a:xfrm>
          <a:prstGeom prst="rect">
            <a:avLst/>
          </a:prstGeom>
          <a:ln w="0">
            <a:noFill/>
          </a:ln>
        </p:spPr>
      </p:pic>
      <p:pic>
        <p:nvPicPr>
          <p:cNvPr id="82" name="" descr=""/>
          <p:cNvPicPr/>
          <p:nvPr/>
        </p:nvPicPr>
        <p:blipFill>
          <a:blip r:embed="rId17"/>
          <a:stretch/>
        </p:blipFill>
        <p:spPr>
          <a:xfrm>
            <a:off x="17101440" y="28327680"/>
            <a:ext cx="2629080" cy="2450880"/>
          </a:xfrm>
          <a:prstGeom prst="rect">
            <a:avLst/>
          </a:prstGeom>
          <a:ln w="0">
            <a:noFill/>
          </a:ln>
        </p:spPr>
      </p:pic>
      <p:sp>
        <p:nvSpPr>
          <p:cNvPr id="83" name="Google Shape;66;p 2"/>
          <p:cNvSpPr/>
          <p:nvPr/>
        </p:nvSpPr>
        <p:spPr>
          <a:xfrm>
            <a:off x="1611360" y="27735840"/>
            <a:ext cx="517356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3465a4"/>
                </a:solidFill>
                <a:latin typeface="Arial"/>
                <a:ea typeface="DejaVu Sans"/>
              </a:rPr>
              <a:t>Healthy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/ </a:t>
            </a:r>
            <a:r>
              <a:rPr b="0" lang="en-US" sz="1800" spc="-1" strike="noStrike">
                <a:solidFill>
                  <a:srgbClr val="ff0000"/>
                </a:solidFill>
                <a:latin typeface="Arial"/>
                <a:ea typeface="DejaVu Sans"/>
              </a:rPr>
              <a:t>Faulty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SASE1 and SASE3 Trajectories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4" name="Google Shape;66;p 3"/>
          <p:cNvSpPr/>
          <p:nvPr/>
        </p:nvSpPr>
        <p:spPr>
          <a:xfrm>
            <a:off x="6939360" y="27700560"/>
            <a:ext cx="564336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Horiz. and vert. 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of  the </a:t>
            </a: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empirical method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Google Shape;66;p 4"/>
          <p:cNvSpPr/>
          <p:nvPr/>
        </p:nvSpPr>
        <p:spPr>
          <a:xfrm>
            <a:off x="11871360" y="27664560"/>
            <a:ext cx="517356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Anomaly scores 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of </a:t>
            </a: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data-driven model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6" name="Google Shape;66;p 5"/>
          <p:cNvSpPr/>
          <p:nvPr/>
        </p:nvSpPr>
        <p:spPr>
          <a:xfrm>
            <a:off x="17127360" y="27665280"/>
            <a:ext cx="2505960" cy="3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216000" indent="-216000" algn="just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TSNE Embedding of 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7" name=""/>
          <p:cNvSpPr/>
          <p:nvPr/>
        </p:nvSpPr>
        <p:spPr>
          <a:xfrm>
            <a:off x="1828800" y="27217800"/>
            <a:ext cx="17618040" cy="45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Crash of the undulator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server after an unusual selection of colors for individual cells.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88" name=""/>
          <p:cNvSpPr/>
          <p:nvPr/>
        </p:nvSpPr>
        <p:spPr>
          <a:xfrm>
            <a:off x="1811880" y="32986440"/>
            <a:ext cx="17618040" cy="45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Phase shifter at SASE3 which does not move.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8"/>
          <a:stretch/>
        </p:blipFill>
        <p:spPr>
          <a:xfrm>
            <a:off x="1704240" y="30639240"/>
            <a:ext cx="5328360" cy="2278440"/>
          </a:xfrm>
          <a:prstGeom prst="rect">
            <a:avLst/>
          </a:prstGeom>
          <a:ln w="0">
            <a:noFill/>
          </a:ln>
        </p:spPr>
      </p:pic>
      <p:pic>
        <p:nvPicPr>
          <p:cNvPr id="90" name="" descr=""/>
          <p:cNvPicPr/>
          <p:nvPr/>
        </p:nvPicPr>
        <p:blipFill>
          <a:blip r:embed="rId19"/>
          <a:stretch/>
        </p:blipFill>
        <p:spPr>
          <a:xfrm>
            <a:off x="1600200" y="36116280"/>
            <a:ext cx="5292720" cy="2391840"/>
          </a:xfrm>
          <a:prstGeom prst="rect">
            <a:avLst/>
          </a:prstGeom>
          <a:ln w="0">
            <a:noFill/>
          </a:ln>
        </p:spPr>
      </p:pic>
      <p:sp>
        <p:nvSpPr>
          <p:cNvPr id="91" name="Google Shape;71;p 1"/>
          <p:cNvSpPr/>
          <p:nvPr/>
        </p:nvSpPr>
        <p:spPr>
          <a:xfrm>
            <a:off x="7269480" y="30762360"/>
            <a:ext cx="12618000" cy="228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4000" spc="-1" strike="noStrike">
                <a:solidFill>
                  <a:srgbClr val="009fdf"/>
                </a:solidFill>
                <a:latin typeface="Arial"/>
                <a:ea typeface="Arial"/>
              </a:rPr>
              <a:t>References</a:t>
            </a:r>
            <a:endParaRPr b="0" lang="en-US" sz="40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200" spc="-1" strike="noStrike">
                <a:solidFill>
                  <a:srgbClr val="000000"/>
                </a:solidFill>
                <a:latin typeface="Arial"/>
                <a:ea typeface="Arial"/>
              </a:rPr>
              <a:t>[1] B. Holzer, “Beam dynamics in synchrotrons,” </a:t>
            </a:r>
            <a:r>
              <a:rPr b="0" i="1" lang="de-DE" sz="2200" spc="-1" strike="noStrike">
                <a:solidFill>
                  <a:srgbClr val="000000"/>
                </a:solidFill>
                <a:latin typeface="Arial"/>
                <a:ea typeface="Arial"/>
              </a:rPr>
              <a:t>arXiv preprint arXiv:1804.08873</a:t>
            </a:r>
            <a:r>
              <a:rPr b="0" lang="de-DE" sz="2200" spc="-1" strike="noStrike">
                <a:solidFill>
                  <a:srgbClr val="000000"/>
                </a:solidFill>
                <a:latin typeface="Arial"/>
                <a:ea typeface="Arial"/>
              </a:rPr>
              <a:t>, 2018</a:t>
            </a:r>
            <a:endParaRPr b="0" lang="en-US" sz="2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200" spc="-1" strike="noStrike">
                <a:solidFill>
                  <a:srgbClr val="000000"/>
                </a:solidFill>
                <a:latin typeface="Arial"/>
                <a:ea typeface="Arial"/>
              </a:rPr>
              <a:t>[2] A. Vaswani et al., “Attention is all you need,” </a:t>
            </a:r>
            <a:r>
              <a:rPr b="0" i="1" lang="de-DE" sz="2200" spc="-1" strike="noStrike">
                <a:solidFill>
                  <a:srgbClr val="000000"/>
                </a:solidFill>
                <a:latin typeface="Arial"/>
                <a:ea typeface="Arial"/>
              </a:rPr>
              <a:t>Advances in neural information processing systems, vol. 30</a:t>
            </a:r>
            <a:r>
              <a:rPr b="0" lang="de-DE" sz="2200" spc="-1" strike="noStrike">
                <a:solidFill>
                  <a:srgbClr val="000000"/>
                </a:solidFill>
                <a:latin typeface="Arial"/>
                <a:ea typeface="Arial"/>
              </a:rPr>
              <a:t>, 2017</a:t>
            </a:r>
            <a:endParaRPr b="0" lang="en-US" sz="2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200" spc="-1" strike="noStrike">
                <a:solidFill>
                  <a:srgbClr val="000000"/>
                </a:solidFill>
                <a:latin typeface="Arial"/>
                <a:ea typeface="Arial"/>
              </a:rPr>
              <a:t>[3] L. Ruff et al., “Deep one-class classification,” in </a:t>
            </a:r>
            <a:r>
              <a:rPr b="0" i="1" lang="de-DE" sz="2200" spc="-1" strike="noStrike">
                <a:solidFill>
                  <a:srgbClr val="000000"/>
                </a:solidFill>
                <a:latin typeface="Arial"/>
                <a:ea typeface="Arial"/>
              </a:rPr>
              <a:t>International conference on machine learning</a:t>
            </a:r>
            <a:r>
              <a:rPr b="0" lang="de-DE" sz="2200" spc="-1" strike="noStrike">
                <a:solidFill>
                  <a:srgbClr val="000000"/>
                </a:solidFill>
                <a:latin typeface="Arial"/>
                <a:ea typeface="Arial"/>
              </a:rPr>
              <a:t>, PMLR, 2018, pp. 4393–4402.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313</TotalTime>
  <Application>LibreOffice/7.3.3.2$Linux_X86_64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2022-06-07T18:29:33Z</dcterms:modified>
  <cp:revision>20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